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  <p:sldMasterId id="2147483719" r:id="rId5"/>
  </p:sldMasterIdLst>
  <p:notesMasterIdLst>
    <p:notesMasterId r:id="rId17"/>
  </p:notesMasterIdLst>
  <p:handoutMasterIdLst>
    <p:handoutMasterId r:id="rId18"/>
  </p:handoutMasterIdLst>
  <p:sldIdLst>
    <p:sldId id="256" r:id="rId6"/>
    <p:sldId id="267" r:id="rId7"/>
    <p:sldId id="307" r:id="rId8"/>
    <p:sldId id="310" r:id="rId9"/>
    <p:sldId id="311" r:id="rId10"/>
    <p:sldId id="313" r:id="rId11"/>
    <p:sldId id="306" r:id="rId12"/>
    <p:sldId id="312" r:id="rId13"/>
    <p:sldId id="308" r:id="rId14"/>
    <p:sldId id="309" r:id="rId15"/>
    <p:sldId id="273" r:id="rId1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3F07B12-FAE0-28AD-E538-EEDF72EBCEF7}" name="Noyan, Alican" initials="NA" userId="S::noyan.a@buas.nl::f2106684-872a-4b1d-b983-18c991c41330" providerId="AD"/>
  <p188:author id="{A9878740-8B24-E015-19E6-4C2DC5D6CC7C}" name="Bhushan, Nitin" initials="BN" userId="S::bhushan.n@buas.nl::b70ad1ac-80f8-452d-97e3-49086ae68978" providerId="AD"/>
  <p188:author id="{340C3EA1-4802-6F83-FF26-A8A3A773991A}" name="Heijligers, Bram" initials="HB" userId="S::heijligers.b@buas.nl::5cef929d-ecf9-4fca-bf12-bc5ee065fc99" providerId="AD"/>
  <p188:author id="{069542DF-FD5F-DFCE-64EB-70A6D63387E4}" name="Kozlova, Zhanna" initials="KZ" userId="S::kozlova.z@buas.nl::8d63d5a7-3991-4693-b13a-8e2a489aa35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6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80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8/10/relationships/authors" Target="authors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D317E2-89CF-BF42-AE9F-1E591F3FE6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D34C057F-DD8E-3C49-A2E7-A6D6ECD66F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7569D-5793-854B-AD14-A4A92002595E}" type="datetimeFigureOut">
              <a:rPr lang="nl-NL" smtClean="0"/>
              <a:t>12-4-2024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864519D-1C87-FD4B-B00A-2DA94782ED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A08F263-2994-7B4C-82A2-4CDFFA4B0E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4E908-F265-BD4B-9820-E8CE97EAAC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72313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3FB1B7-C8F7-8843-BF43-280387B2B40F}" type="datetimeFigureOut">
              <a:rPr lang="nl-NL" smtClean="0"/>
              <a:t>12-4-2024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C5874-2264-DB45-A455-DDA96B8CCA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6390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2833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A6C8C274-345F-C24F-B914-9D57A4FC4BF7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146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C85429B-7EB3-084A-A4F2-852F584DF39D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98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ISURE EV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6B00DB6-5B71-E84F-BC2E-BED7F0E7F3EC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55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FD12A8D7-D751-9541-9AE7-BF53D0FEBC02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36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448D5C6B-2343-F24D-8098-49B80807734D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31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URIS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1503BD7-7D4E-034E-A73D-34A96F7C2B9E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14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WN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E4CE7ED-B6C7-5F49-A328-1F510803E5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2625" y="0"/>
            <a:ext cx="11509375" cy="5457825"/>
          </a:xfrm>
          <a:solidFill>
            <a:schemeClr val="bg1">
              <a:alpha val="0"/>
            </a:schemeClr>
          </a:solidFill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9B625D9-B9EE-6E45-88E2-4D1C6CB4222C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1013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ECE7121-FBD5-B04C-9051-955FACEB8C14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</a:t>
            </a:r>
            <a:r>
              <a:rPr lang="nl-NL" err="1"/>
              <a:t>Optional</a:t>
            </a:r>
            <a:r>
              <a:rPr lang="nl-NL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="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8"/>
            <a:ext cx="11144920" cy="373589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</p:txBody>
      </p:sp>
      <p:sp>
        <p:nvSpPr>
          <p:cNvPr id="9" name="Titel 18">
            <a:extLst>
              <a:ext uri="{FF2B5EF4-FFF2-40B4-BE49-F238E27FC236}">
                <a16:creationId xmlns:a16="http://schemas.microsoft.com/office/drawing/2014/main" id="{6E37925F-CA59-EA4B-87ED-B4446264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273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D076CE5-49C4-1047-90C9-08077C54E025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1268AB72-F30A-4844-AFAE-20251F3B1D8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71381"/>
            <a:ext cx="11144922" cy="4154984"/>
          </a:xfrm>
          <a:prstGeom prst="rect">
            <a:avLst/>
          </a:prstGeom>
        </p:spPr>
        <p:txBody>
          <a:bodyPr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</p:txBody>
      </p:sp>
      <p:sp>
        <p:nvSpPr>
          <p:cNvPr id="14" name="Titel 18">
            <a:extLst>
              <a:ext uri="{FF2B5EF4-FFF2-40B4-BE49-F238E27FC236}">
                <a16:creationId xmlns:a16="http://schemas.microsoft.com/office/drawing/2014/main" id="{688B96DB-3A09-5D41-96EB-01A013AF8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8379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7BE5A74-8120-B541-8B08-C0396A2FDC64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</a:t>
            </a:r>
            <a:r>
              <a:rPr lang="nl-NL" err="1"/>
              <a:t>Optional</a:t>
            </a:r>
            <a:r>
              <a:rPr lang="nl-NL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ECFF16CA-AD10-5343-89C2-717896D9EA8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6957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162539FB-202D-7448-9B76-4D3F85DFC8D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04964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  <p:sp>
        <p:nvSpPr>
          <p:cNvPr id="15" name="Titel 18">
            <a:extLst>
              <a:ext uri="{FF2B5EF4-FFF2-40B4-BE49-F238E27FC236}">
                <a16:creationId xmlns:a16="http://schemas.microsoft.com/office/drawing/2014/main" id="{D3DFFFC9-390E-9640-9571-5C38971A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7706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D1B948D2-A1A1-F04B-B617-A343C034765F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9EB354-C69C-5643-9D58-5562543DF02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  <p:sp>
        <p:nvSpPr>
          <p:cNvPr id="10" name="Titel 18">
            <a:extLst>
              <a:ext uri="{FF2B5EF4-FFF2-40B4-BE49-F238E27FC236}">
                <a16:creationId xmlns:a16="http://schemas.microsoft.com/office/drawing/2014/main" id="{949D0D18-EF80-BF45-81DC-61E86990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AF9BE3C-D98B-1145-B3B9-29CC71E86FE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0343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026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409560F-09D7-1541-AA3E-48454F3386CB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4172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 VERTIC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BB334B0-1517-8E49-8E98-1A6D5ACFD79A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2"/>
            <a:ext cx="11144919" cy="1221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</p:txBody>
      </p:sp>
      <p:sp>
        <p:nvSpPr>
          <p:cNvPr id="17" name="Tijdelijke aanduiding voor tekst 12">
            <a:extLst>
              <a:ext uri="{FF2B5EF4-FFF2-40B4-BE49-F238E27FC236}">
                <a16:creationId xmlns:a16="http://schemas.microsoft.com/office/drawing/2014/main" id="{22D87F01-9DD2-8D4D-9195-78BF27BC2C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7882" y="3485645"/>
            <a:ext cx="11144921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F81BD049-5E4B-9149-B907-EEBC60CA884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37882" y="3957143"/>
            <a:ext cx="11144921" cy="16404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3182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5AB97BA9-CF0A-E84E-8749-19F48DD9B11A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18FF14D-DE4B-5145-AA10-4DA74DE2D5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062870"/>
          </a:xfrm>
          <a:prstGeom prst="rect">
            <a:avLst/>
          </a:prstGeom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8403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DB27365-2F06-6844-B8A5-69B9719875E4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8C3B9D9-D47F-E64C-B5FB-5C72B67A68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882" y="2462709"/>
            <a:ext cx="11145600" cy="774700"/>
          </a:xfrm>
          <a:prstGeom prst="rect">
            <a:avLst/>
          </a:prstGeom>
        </p:spPr>
        <p:txBody>
          <a:bodyPr/>
          <a:lstStyle>
            <a:lvl1pPr algn="ctr">
              <a:defRPr sz="4400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1pPr>
          </a:lstStyle>
          <a:p>
            <a:r>
              <a:rPr lang="nl-NL" err="1"/>
              <a:t>Thank</a:t>
            </a:r>
            <a:r>
              <a:rPr lang="nl-NL"/>
              <a:t> </a:t>
            </a:r>
            <a:r>
              <a:rPr lang="nl-NL" err="1"/>
              <a:t>you</a:t>
            </a:r>
            <a:r>
              <a:rPr lang="nl-NL"/>
              <a:t>!</a:t>
            </a: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11D22F6-CF91-A141-9E4D-70FE81B1761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416082" y="3429000"/>
            <a:ext cx="5389200" cy="219551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Clr>
                <a:srgbClr val="EE731A"/>
              </a:buClr>
              <a:buFontTx/>
              <a:buNone/>
              <a:defRPr sz="2100" baseline="0">
                <a:solidFill>
                  <a:schemeClr val="bg1"/>
                </a:solidFill>
              </a:defRPr>
            </a:lvl1pPr>
          </a:lstStyle>
          <a:p>
            <a:r>
              <a:rPr lang="nl-NL" err="1"/>
              <a:t>Text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982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2B7B323-1BBF-154D-9615-F7F8C12858F4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4550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5113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1086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AABC345-69CA-A944-8CD9-FFF238BA6EFB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5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80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CIENCE A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07072F27-C774-C541-A0DB-86DF7F09557D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3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9338287-3AF1-3343-8F1E-141790FD5731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74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5568E9F-E84D-C14D-8FA6-15284E6958F8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7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25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9D204BC3-D550-6C4A-888D-7B95F79F4232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</a:t>
            </a:r>
            <a:r>
              <a:rPr lang="nl-NL" err="1"/>
              <a:t>Optional</a:t>
            </a:r>
            <a:r>
              <a:rPr lang="nl-NL"/>
              <a:t>&gt;</a:t>
            </a:r>
          </a:p>
        </p:txBody>
      </p:sp>
      <p:sp>
        <p:nvSpPr>
          <p:cNvPr id="11" name="Tijdelijke aanduiding voor titel 10">
            <a:extLst>
              <a:ext uri="{FF2B5EF4-FFF2-40B4-BE49-F238E27FC236}">
                <a16:creationId xmlns:a16="http://schemas.microsoft.com/office/drawing/2014/main" id="{D09ABA41-6BF9-2A46-9E75-DA4409960371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1727200" y="3564467"/>
            <a:ext cx="9372600" cy="15240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468000" tIns="288000" rIns="468000" bIns="45720" rtlCol="0" anchor="t" anchorCtr="0">
            <a:noAutofit/>
          </a:bodyPr>
          <a:lstStyle/>
          <a:p>
            <a:endParaRPr lang="nl-NL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CCBB489B-C61E-7645-8AA7-236EC08917CB}"/>
              </a:ext>
            </a:extLst>
          </p:cNvPr>
          <p:cNvSpPr>
            <a:spLocks noGrp="1" noChangeAspect="1"/>
          </p:cNvSpPr>
          <p:nvPr>
            <p:ph type="body" idx="1"/>
          </p:nvPr>
        </p:nvSpPr>
        <p:spPr>
          <a:xfrm>
            <a:off x="1727200" y="5088467"/>
            <a:ext cx="9372600" cy="982133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108000" rIns="468000" bIns="360000" rtlCol="0">
            <a:noAutofit/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219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15" r:id="rId6"/>
    <p:sldLayoutId id="2147483731" r:id="rId7"/>
    <p:sldLayoutId id="2147483733" r:id="rId8"/>
    <p:sldLayoutId id="2147483735" r:id="rId9"/>
    <p:sldLayoutId id="2147483737" r:id="rId10"/>
    <p:sldLayoutId id="2147483741" r:id="rId11"/>
    <p:sldLayoutId id="2147483739" r:id="rId12"/>
    <p:sldLayoutId id="2147483743" r:id="rId13"/>
    <p:sldLayoutId id="2147483745" r:id="rId14"/>
    <p:sldLayoutId id="2147483718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ECC8C2D5-4E6A-5441-84B3-10BD96EE8891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&lt;Optional&gt;</a:t>
            </a:r>
          </a:p>
        </p:txBody>
      </p:sp>
    </p:spTree>
    <p:extLst>
      <p:ext uri="{BB962C8B-B14F-4D97-AF65-F5344CB8AC3E}">
        <p14:creationId xmlns:p14="http://schemas.microsoft.com/office/powerpoint/2010/main" val="35465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1" r:id="rId2"/>
    <p:sldLayoutId id="2147483723" r:id="rId3"/>
    <p:sldLayoutId id="2147483722" r:id="rId4"/>
    <p:sldLayoutId id="2147483720" r:id="rId5"/>
    <p:sldLayoutId id="2147483729" r:id="rId6"/>
    <p:sldLayoutId id="2147483726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420" userDrawn="1">
          <p15:clr>
            <a:srgbClr val="F26B43"/>
          </p15:clr>
        </p15:guide>
        <p15:guide id="3" pos="4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0C64607B-E8EE-204A-9080-04231F8F55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By Victoria Vicheva 233182</a:t>
            </a:r>
            <a:endParaRPr lang="nl-NL" dirty="0"/>
          </a:p>
        </p:txBody>
      </p:sp>
      <p:sp>
        <p:nvSpPr>
          <p:cNvPr id="25" name="Titel 24">
            <a:extLst>
              <a:ext uri="{FF2B5EF4-FFF2-40B4-BE49-F238E27FC236}">
                <a16:creationId xmlns:a16="http://schemas.microsoft.com/office/drawing/2014/main" id="{B8C37745-5CAB-B949-8072-79528679C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200" y="3308350"/>
            <a:ext cx="9372600" cy="1780117"/>
          </a:xfrm>
        </p:spPr>
        <p:txBody>
          <a:bodyPr/>
          <a:lstStyle/>
          <a:p>
            <a:r>
              <a:rPr lang="en-GB"/>
              <a:t>Faster and more accurate Skin Cancer Identification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9191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2593823" cy="471498"/>
          </a:xfrm>
        </p:spPr>
        <p:txBody>
          <a:bodyPr/>
          <a:lstStyle/>
          <a:p>
            <a:r>
              <a:rPr lang="en-US" dirty="0"/>
              <a:t>Human-Centered AI</a:t>
            </a:r>
            <a:endParaRPr lang="nl-NL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990023"/>
            <a:ext cx="11144920" cy="3627730"/>
          </a:xfrm>
        </p:spPr>
        <p:txBody>
          <a:bodyPr wrap="square"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GB" sz="2400" dirty="0">
                <a:latin typeface="Calibri"/>
                <a:ea typeface="Open Sans"/>
                <a:cs typeface="Open Sans"/>
              </a:rPr>
              <a:t>.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10</a:t>
            </a:fld>
            <a:endParaRPr lang="nl-NL"/>
          </a:p>
        </p:txBody>
      </p:sp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72346A48-1B95-B86F-4C60-D6A3F7ACDC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83063" y="308318"/>
            <a:ext cx="3156853" cy="54914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4AFCA0-1E4D-F383-23B4-9E836CD6CA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8138" y="308317"/>
            <a:ext cx="2975324" cy="549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0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1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8009EC8-E9DE-2746-B629-E8E1C7F152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4800" dirty="0">
                <a:latin typeface="+mn-lt"/>
              </a:rPr>
              <a:t>Thank you for your attention!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DBC3B0E-7707-0645-9528-558D358FE05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>
                <a:latin typeface="+mn-lt"/>
              </a:rPr>
              <a:t>Any questions?</a:t>
            </a:r>
            <a:endParaRPr lang="nl-NL">
              <a:latin typeface="+mn-lt"/>
            </a:endParaRP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6B891C5-6D26-DD48-8DFB-6F245191D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4974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/>
              <a:t>Business Understanding</a:t>
            </a:r>
            <a:endParaRPr lang="nl-NL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2117" y="2066223"/>
            <a:ext cx="4547465" cy="3775647"/>
          </a:xfrm>
        </p:spPr>
        <p:txBody>
          <a:bodyPr wrap="square" lIns="91440" tIns="45720" rIns="91440" bIns="45720" anchor="t">
            <a:noAutofit/>
          </a:bodyPr>
          <a:lstStyle/>
          <a:p>
            <a:pPr marL="0" lvl="1" indent="0">
              <a:buClr>
                <a:schemeClr val="accent2"/>
              </a:buClr>
              <a:buNone/>
            </a:pPr>
            <a:r>
              <a:rPr lang="en-GB" sz="2400" b="1" dirty="0">
                <a:latin typeface="+mn-lt"/>
                <a:ea typeface="Open Sans"/>
                <a:cs typeface="Open Sans"/>
              </a:rPr>
              <a:t>First idea: </a:t>
            </a:r>
          </a:p>
          <a:p>
            <a:pPr marL="0" lvl="1" indent="0">
              <a:buClr>
                <a:schemeClr val="accent2"/>
              </a:buClr>
              <a:buNone/>
            </a:pPr>
            <a:r>
              <a:rPr lang="en-GB" sz="2400" dirty="0">
                <a:latin typeface="+mn-lt"/>
                <a:ea typeface="Open Sans"/>
                <a:cs typeface="Open Sans"/>
              </a:rPr>
              <a:t>Faster and more accurate diagnosis of skin cancer, type Melanoma and other skin types of skin lesions</a:t>
            </a:r>
          </a:p>
          <a:p>
            <a:pPr marL="0" lvl="1" indent="0">
              <a:buClr>
                <a:schemeClr val="accent2"/>
              </a:buClr>
              <a:buNone/>
            </a:pPr>
            <a:r>
              <a:rPr lang="en-GB" sz="2400" b="1" dirty="0">
                <a:latin typeface="+mn-lt"/>
                <a:ea typeface="Open Sans"/>
                <a:cs typeface="Open Sans"/>
              </a:rPr>
              <a:t>Main stakeholder:</a:t>
            </a:r>
          </a:p>
          <a:p>
            <a:pPr marL="0" lvl="1" indent="0">
              <a:buClr>
                <a:schemeClr val="accent2"/>
              </a:buClr>
              <a:buNone/>
            </a:pPr>
            <a:r>
              <a:rPr lang="en-GB" sz="2400" b="1" dirty="0">
                <a:latin typeface="+mn-lt"/>
                <a:ea typeface="Open Sans"/>
                <a:cs typeface="Open Sans"/>
              </a:rPr>
              <a:t> </a:t>
            </a:r>
            <a:r>
              <a:rPr lang="en-GB" sz="2400" dirty="0">
                <a:latin typeface="+mn-lt"/>
                <a:ea typeface="Open Sans"/>
                <a:cs typeface="Open Sans"/>
              </a:rPr>
              <a:t>Medical organizations such as hospitals and clinics</a:t>
            </a:r>
          </a:p>
          <a:p>
            <a:pPr marL="0" lvl="1" indent="0">
              <a:buClr>
                <a:schemeClr val="accent2"/>
              </a:buClr>
              <a:buNone/>
            </a:pPr>
            <a:r>
              <a:rPr lang="en-GB" sz="2400" b="1" dirty="0">
                <a:latin typeface="+mn-lt"/>
                <a:ea typeface="Open Sans"/>
                <a:cs typeface="Open Sans"/>
              </a:rPr>
              <a:t>Application idea: </a:t>
            </a:r>
          </a:p>
          <a:p>
            <a:pPr marL="0" lvl="1" indent="0">
              <a:buClr>
                <a:schemeClr val="accent2"/>
              </a:buClr>
              <a:buNone/>
            </a:pPr>
            <a:r>
              <a:rPr lang="en-GB" sz="2400" dirty="0">
                <a:latin typeface="+mn-lt"/>
                <a:ea typeface="Open Sans"/>
                <a:cs typeface="Open Sans"/>
              </a:rPr>
              <a:t>Diagnosis in a snap 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Pitch</a:t>
            </a:r>
            <a:endParaRPr lang="nl-NL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</a:t>
            </a:fld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42D308-D8C0-089C-C96F-FAB3CD34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108" y="108284"/>
            <a:ext cx="5006774" cy="61041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861AE2-B490-1C4A-62C0-76B0325CC20A}"/>
              </a:ext>
            </a:extLst>
          </p:cNvPr>
          <p:cNvSpPr txBox="1"/>
          <p:nvPr/>
        </p:nvSpPr>
        <p:spPr>
          <a:xfrm>
            <a:off x="6448108" y="6324893"/>
            <a:ext cx="2415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Fig.1: DAPS Diagram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764014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539" y="901513"/>
            <a:ext cx="11144922" cy="471498"/>
          </a:xfrm>
        </p:spPr>
        <p:txBody>
          <a:bodyPr/>
          <a:lstStyle/>
          <a:p>
            <a:r>
              <a:rPr lang="en-US" dirty="0"/>
              <a:t>Deep Learning</a:t>
            </a:r>
            <a:endParaRPr lang="nl-NL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0" y="1678839"/>
            <a:ext cx="7130244" cy="4465287"/>
          </a:xfrm>
        </p:spPr>
        <p:txBody>
          <a:bodyPr wrap="square" lIns="91440" tIns="45720" rIns="91440" bIns="45720" anchor="t">
            <a:noAutofit/>
          </a:bodyPr>
          <a:lstStyle/>
          <a:p>
            <a:pPr marL="457200" lvl="1" indent="0">
              <a:buClr>
                <a:schemeClr val="accent2"/>
              </a:buClr>
              <a:buNone/>
            </a:pPr>
            <a:r>
              <a:rPr lang="en-GB" sz="2000" b="1" dirty="0">
                <a:ea typeface="Open Sans"/>
                <a:cs typeface="Open Sans"/>
              </a:rPr>
              <a:t>What will this model predict? </a:t>
            </a:r>
          </a:p>
          <a:p>
            <a:pPr marL="457200" lvl="1" indent="0">
              <a:buClr>
                <a:schemeClr val="accent2"/>
              </a:buClr>
              <a:buNone/>
            </a:pPr>
            <a:r>
              <a:rPr lang="en-GB" sz="2000" dirty="0">
                <a:ea typeface="Open Sans"/>
                <a:cs typeface="Open Sans"/>
              </a:rPr>
              <a:t>Successful identification of </a:t>
            </a:r>
          </a:p>
          <a:p>
            <a:pPr marL="457200" lvl="1" indent="0">
              <a:buClr>
                <a:schemeClr val="accent2"/>
              </a:buClr>
              <a:buNone/>
            </a:pPr>
            <a:r>
              <a:rPr lang="en-GB" sz="2000" dirty="0">
                <a:ea typeface="Open Sans"/>
                <a:cs typeface="Open Sans"/>
              </a:rPr>
              <a:t>skin cancer, type Melanoma.</a:t>
            </a:r>
          </a:p>
          <a:p>
            <a:pPr marL="457200" lvl="1" indent="0">
              <a:buClr>
                <a:schemeClr val="accent2"/>
              </a:buClr>
              <a:buNone/>
            </a:pPr>
            <a:r>
              <a:rPr lang="en-GB" sz="2000" b="1" dirty="0">
                <a:ea typeface="Open Sans"/>
                <a:cs typeface="Open Sans"/>
              </a:rPr>
              <a:t>How many classes are in the dataset?</a:t>
            </a:r>
          </a:p>
          <a:p>
            <a:pPr marL="457200" lvl="1" indent="0">
              <a:buClr>
                <a:schemeClr val="accent2"/>
              </a:buClr>
              <a:buNone/>
            </a:pPr>
            <a:r>
              <a:rPr lang="en-GB" sz="2000" b="1" dirty="0">
                <a:ea typeface="Open Sans"/>
                <a:cs typeface="Open Sans"/>
              </a:rPr>
              <a:t> </a:t>
            </a:r>
            <a:r>
              <a:rPr lang="en-GB" sz="2000" dirty="0">
                <a:ea typeface="Open Sans"/>
                <a:cs typeface="Open Sans"/>
              </a:rPr>
              <a:t>“Skin with benign(non-cancerous) moles”</a:t>
            </a:r>
          </a:p>
          <a:p>
            <a:pPr marL="457200" lvl="1" indent="0">
              <a:buClr>
                <a:schemeClr val="accent2"/>
              </a:buClr>
              <a:buNone/>
            </a:pPr>
            <a:r>
              <a:rPr lang="en-GB" sz="2000" dirty="0">
                <a:ea typeface="Open Sans"/>
                <a:cs typeface="Open Sans"/>
              </a:rPr>
              <a:t> “Skin with suspicious lesions”</a:t>
            </a:r>
          </a:p>
          <a:p>
            <a:pPr marL="457200" lvl="1" indent="0">
              <a:buClr>
                <a:schemeClr val="accent2"/>
              </a:buClr>
              <a:buNone/>
            </a:pPr>
            <a:r>
              <a:rPr lang="en-GB" sz="2000" dirty="0">
                <a:ea typeface="Open Sans"/>
                <a:cs typeface="Open Sans"/>
              </a:rPr>
              <a:t> “Skin with Melanoma” </a:t>
            </a:r>
          </a:p>
          <a:p>
            <a:pPr marL="457200" lvl="1" indent="0">
              <a:buClr>
                <a:schemeClr val="accent2"/>
              </a:buClr>
              <a:buNone/>
            </a:pPr>
            <a:r>
              <a:rPr lang="en-GB" sz="2000" b="1" dirty="0">
                <a:ea typeface="Open Sans"/>
                <a:cs typeface="Open Sans"/>
              </a:rPr>
              <a:t>In each class:</a:t>
            </a:r>
          </a:p>
          <a:p>
            <a:pPr marL="457200" lvl="1" indent="0">
              <a:buClr>
                <a:schemeClr val="accent2"/>
              </a:buClr>
              <a:buNone/>
            </a:pPr>
            <a:r>
              <a:rPr lang="en-GB" sz="2000" b="1" dirty="0">
                <a:ea typeface="Open Sans"/>
                <a:cs typeface="Open Sans"/>
              </a:rPr>
              <a:t> </a:t>
            </a:r>
            <a:r>
              <a:rPr lang="en-GB" sz="2000" dirty="0">
                <a:ea typeface="Open Sans"/>
                <a:cs typeface="Open Sans"/>
              </a:rPr>
              <a:t>200 images, in total there are 600 image in the dataset </a:t>
            </a:r>
          </a:p>
          <a:p>
            <a:pPr marL="457200" lvl="1" indent="0">
              <a:buClr>
                <a:schemeClr val="accent2"/>
              </a:buClr>
              <a:buNone/>
            </a:pPr>
            <a:r>
              <a:rPr lang="en-GB" sz="2000" b="1" dirty="0">
                <a:ea typeface="Open Sans"/>
                <a:cs typeface="Open Sans"/>
              </a:rPr>
              <a:t>Accuracy of Baselines: </a:t>
            </a:r>
            <a:r>
              <a:rPr lang="en-GB" sz="2000" dirty="0">
                <a:ea typeface="Open Sans"/>
                <a:cs typeface="Open Sans"/>
              </a:rPr>
              <a:t> </a:t>
            </a:r>
          </a:p>
          <a:p>
            <a:pPr marL="457200" lvl="1" indent="0">
              <a:buClr>
                <a:schemeClr val="accent2"/>
              </a:buClr>
              <a:buNone/>
            </a:pPr>
            <a:r>
              <a:rPr lang="en-GB" sz="2000" dirty="0">
                <a:ea typeface="Open Sans"/>
                <a:cs typeface="Open Sans"/>
              </a:rPr>
              <a:t>Random Guess: around 33%</a:t>
            </a:r>
          </a:p>
          <a:p>
            <a:pPr marL="457200" lvl="1" indent="0">
              <a:buClr>
                <a:schemeClr val="accent2"/>
              </a:buClr>
              <a:buNone/>
            </a:pPr>
            <a:r>
              <a:rPr lang="en-GB" sz="2000" dirty="0">
                <a:ea typeface="Open Sans"/>
                <a:cs typeface="Open Sans"/>
              </a:rPr>
              <a:t> Human-Level Performance: 30-40%</a:t>
            </a:r>
          </a:p>
          <a:p>
            <a:pPr marL="457200" lvl="1" indent="0">
              <a:buClr>
                <a:schemeClr val="accent2"/>
              </a:buClr>
              <a:buNone/>
            </a:pPr>
            <a:r>
              <a:rPr lang="en-GB" sz="2000" dirty="0">
                <a:ea typeface="Open Sans"/>
                <a:cs typeface="Open Sans"/>
              </a:rPr>
              <a:t> Basic MLP: around 70%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539" y="136525"/>
            <a:ext cx="11144922" cy="867684"/>
          </a:xfrm>
        </p:spPr>
        <p:txBody>
          <a:bodyPr/>
          <a:lstStyle/>
          <a:p>
            <a:r>
              <a:rPr lang="en-US" dirty="0"/>
              <a:t>Problem Overview</a:t>
            </a:r>
            <a:endParaRPr lang="nl-NL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3</a:t>
            </a:fld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F98271-38B1-400A-3175-C3AB5B0BF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929" y="3627888"/>
            <a:ext cx="3528366" cy="23776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B48F98-FCC8-DFED-749F-DCEB9B5EB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557" y="984339"/>
            <a:ext cx="3520745" cy="21033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BBA1BB-3A6E-DD3D-82A6-E0835C4BC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7334" y="407859"/>
            <a:ext cx="2248095" cy="288061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0C54403-62A1-F57B-6A23-F4566AA636B4}"/>
              </a:ext>
            </a:extLst>
          </p:cNvPr>
          <p:cNvSpPr txBox="1"/>
          <p:nvPr/>
        </p:nvSpPr>
        <p:spPr>
          <a:xfrm>
            <a:off x="5893175" y="595685"/>
            <a:ext cx="1961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Fig.1: Benign mole</a:t>
            </a:r>
            <a:endParaRPr lang="en-NL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680563-962D-13F1-19BF-951E5EE421FF}"/>
              </a:ext>
            </a:extLst>
          </p:cNvPr>
          <p:cNvSpPr txBox="1"/>
          <p:nvPr/>
        </p:nvSpPr>
        <p:spPr>
          <a:xfrm>
            <a:off x="8634302" y="79667"/>
            <a:ext cx="2943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Fig.2: Cherry angioma</a:t>
            </a:r>
            <a:endParaRPr lang="en-NL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1E6F2D-5B33-F85C-3E4E-322284DB4E1E}"/>
              </a:ext>
            </a:extLst>
          </p:cNvPr>
          <p:cNvSpPr txBox="1"/>
          <p:nvPr/>
        </p:nvSpPr>
        <p:spPr>
          <a:xfrm>
            <a:off x="6901519" y="3171391"/>
            <a:ext cx="1961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Fig.3:Melanoma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983146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Deep Learning</a:t>
            </a:r>
            <a:endParaRPr lang="nl-NL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2204032"/>
            <a:ext cx="5253318" cy="3882189"/>
          </a:xfrm>
        </p:spPr>
        <p:txBody>
          <a:bodyPr wrap="square"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GB" b="1" dirty="0">
                <a:ea typeface="Open Sans"/>
                <a:cs typeface="Open Sans"/>
              </a:rPr>
              <a:t>The process of creating and training the model: </a:t>
            </a:r>
          </a:p>
          <a:p>
            <a:pPr marL="0" indent="0">
              <a:buNone/>
            </a:pPr>
            <a:r>
              <a:rPr lang="en-GB" b="1" dirty="0">
                <a:ea typeface="Open Sans"/>
                <a:cs typeface="Open Sans"/>
              </a:rPr>
              <a:t>Iteration 1: </a:t>
            </a:r>
            <a:r>
              <a:rPr lang="en-GB" dirty="0">
                <a:ea typeface="Open Sans"/>
                <a:cs typeface="Open Sans"/>
              </a:rPr>
              <a:t>manually preprocessing + one-hot encoding</a:t>
            </a:r>
          </a:p>
          <a:p>
            <a:pPr marL="0" indent="0">
              <a:buNone/>
            </a:pPr>
            <a:r>
              <a:rPr lang="en-GB" b="1" dirty="0">
                <a:ea typeface="Open Sans"/>
                <a:cs typeface="Open Sans"/>
              </a:rPr>
              <a:t>Iteration 2: </a:t>
            </a:r>
            <a:r>
              <a:rPr lang="en-GB" dirty="0">
                <a:ea typeface="Open Sans"/>
                <a:cs typeface="Open Sans"/>
              </a:rPr>
              <a:t>Resizing + one-hot encoding </a:t>
            </a:r>
          </a:p>
          <a:p>
            <a:pPr marL="0" indent="0">
              <a:buNone/>
            </a:pPr>
            <a:r>
              <a:rPr lang="en-GB" b="1" dirty="0">
                <a:ea typeface="Open Sans"/>
                <a:cs typeface="Open Sans"/>
              </a:rPr>
              <a:t>Iteration 3: </a:t>
            </a:r>
            <a:r>
              <a:rPr lang="en-GB" dirty="0">
                <a:ea typeface="Open Sans"/>
                <a:cs typeface="Open Sans"/>
              </a:rPr>
              <a:t>Data Augmentation</a:t>
            </a:r>
          </a:p>
          <a:p>
            <a:pPr marL="0" indent="0">
              <a:buNone/>
            </a:pPr>
            <a:r>
              <a:rPr lang="en-GB" b="1" dirty="0">
                <a:ea typeface="Open Sans"/>
                <a:cs typeface="Open Sans"/>
              </a:rPr>
              <a:t>Iteration 4: </a:t>
            </a:r>
            <a:r>
              <a:rPr lang="en-GB" dirty="0">
                <a:ea typeface="Open Sans"/>
                <a:cs typeface="Open Sans"/>
              </a:rPr>
              <a:t>Transfer Learning, </a:t>
            </a:r>
            <a:r>
              <a:rPr lang="en-GB" dirty="0" err="1">
                <a:ea typeface="Open Sans"/>
                <a:cs typeface="Open Sans"/>
              </a:rPr>
              <a:t>Xception</a:t>
            </a:r>
            <a:r>
              <a:rPr lang="en-GB" dirty="0">
                <a:ea typeface="Open Sans"/>
                <a:cs typeface="Open Sans"/>
              </a:rPr>
              <a:t> model + Data Augmentation</a:t>
            </a:r>
          </a:p>
          <a:p>
            <a:pPr marL="0" indent="0">
              <a:buNone/>
            </a:pPr>
            <a:r>
              <a:rPr lang="en-GB" b="1" dirty="0">
                <a:ea typeface="Open Sans"/>
                <a:cs typeface="Open Sans"/>
              </a:rPr>
              <a:t>Iteration 5: </a:t>
            </a:r>
            <a:r>
              <a:rPr lang="en-GB" dirty="0">
                <a:ea typeface="Open Sans"/>
                <a:cs typeface="Open Sans"/>
              </a:rPr>
              <a:t>Transfer Learning, </a:t>
            </a:r>
            <a:r>
              <a:rPr lang="en-GB" dirty="0" err="1">
                <a:ea typeface="Open Sans"/>
                <a:cs typeface="Open Sans"/>
              </a:rPr>
              <a:t>MobileNet</a:t>
            </a:r>
            <a:endParaRPr lang="en-GB" dirty="0">
              <a:ea typeface="Open Sans"/>
              <a:cs typeface="Open Sans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Overview</a:t>
            </a:r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4</a:t>
            </a:fld>
            <a:endParaRPr lang="nl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1F40FD-DF79-6FDD-A8D1-ED44F34E1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343" y="1870841"/>
            <a:ext cx="5700254" cy="34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06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539" y="1040861"/>
            <a:ext cx="11144922" cy="471498"/>
          </a:xfrm>
        </p:spPr>
        <p:txBody>
          <a:bodyPr/>
          <a:lstStyle/>
          <a:p>
            <a:r>
              <a:rPr lang="en-US"/>
              <a:t>Deep Learning</a:t>
            </a:r>
            <a:endParaRPr lang="nl-NL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3539" y="1652666"/>
            <a:ext cx="11144922" cy="1776334"/>
          </a:xfrm>
        </p:spPr>
        <p:txBody>
          <a:bodyPr wrap="square"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GB" b="1" dirty="0">
                <a:ea typeface="Open Sans"/>
                <a:cs typeface="Open Sans"/>
              </a:rPr>
              <a:t>Results obtained with the final version of the model: </a:t>
            </a:r>
          </a:p>
          <a:p>
            <a:pPr marL="0" indent="0">
              <a:buNone/>
            </a:pPr>
            <a:r>
              <a:rPr lang="en-GB" b="1" dirty="0">
                <a:ea typeface="Open Sans"/>
                <a:cs typeface="Open Sans"/>
              </a:rPr>
              <a:t>Final version: </a:t>
            </a:r>
          </a:p>
          <a:p>
            <a:pPr marL="0" indent="0">
              <a:buNone/>
            </a:pPr>
            <a:r>
              <a:rPr lang="en-GB" dirty="0">
                <a:ea typeface="Open Sans"/>
                <a:cs typeface="Open Sans"/>
              </a:rPr>
              <a:t>Iteration5 Transfer Learning, </a:t>
            </a:r>
            <a:r>
              <a:rPr lang="en-GB" dirty="0" err="1">
                <a:ea typeface="Open Sans"/>
                <a:cs typeface="Open Sans"/>
              </a:rPr>
              <a:t>MobileNet</a:t>
            </a:r>
            <a:endParaRPr lang="en-GB" dirty="0">
              <a:ea typeface="Open Sans"/>
              <a:cs typeface="Open Sans"/>
            </a:endParaRPr>
          </a:p>
          <a:p>
            <a:pPr marL="0" indent="0">
              <a:buNone/>
            </a:pPr>
            <a:r>
              <a:rPr lang="en-GB" dirty="0">
                <a:ea typeface="Open Sans"/>
                <a:cs typeface="Open Sans"/>
              </a:rPr>
              <a:t>75% Test Accuracy 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539" y="261185"/>
            <a:ext cx="11144922" cy="867684"/>
          </a:xfrm>
        </p:spPr>
        <p:txBody>
          <a:bodyPr/>
          <a:lstStyle/>
          <a:p>
            <a:r>
              <a:rPr lang="en-US" dirty="0"/>
              <a:t>Model Performance</a:t>
            </a:r>
            <a:endParaRPr lang="nl-NL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5</a:t>
            </a:fld>
            <a:endParaRPr lang="nl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C9E0EE-56ED-7B00-0250-1EB643692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4448" y="3276602"/>
            <a:ext cx="3985903" cy="27052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3D01A1-5E81-84FC-B2AB-D6EEDCAA2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010" y="3276601"/>
            <a:ext cx="3985903" cy="27052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AB23B2-FC27-1A9D-A6A2-D05C7C979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39" y="3320419"/>
            <a:ext cx="3085936" cy="27052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610933-AD0B-23FE-A4D9-3696EAEEF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5248" y="2359666"/>
            <a:ext cx="2324301" cy="53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14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Human-Centered AI</a:t>
            </a:r>
            <a:endParaRPr lang="nl-NL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990023"/>
            <a:ext cx="11144920" cy="3627730"/>
          </a:xfrm>
        </p:spPr>
        <p:txBody>
          <a:bodyPr wrap="square"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GB" sz="2400" dirty="0">
                <a:latin typeface="Calibri"/>
                <a:ea typeface="Open Sans"/>
                <a:cs typeface="Open Sans"/>
              </a:rPr>
              <a:t>.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6</a:t>
            </a:fld>
            <a:endParaRPr lang="nl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93776F-B418-89B1-3C5C-840729BAABC4}"/>
              </a:ext>
            </a:extLst>
          </p:cNvPr>
          <p:cNvSpPr txBox="1"/>
          <p:nvPr/>
        </p:nvSpPr>
        <p:spPr>
          <a:xfrm>
            <a:off x="509198" y="20554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Some results from the error analysis</a:t>
            </a:r>
            <a:endParaRPr lang="en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54130F-CC70-D8CE-E817-94824E662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98" y="2871663"/>
            <a:ext cx="6590347" cy="23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275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Responsible AI (1)</a:t>
            </a:r>
            <a:endParaRPr lang="nl-NL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990023"/>
            <a:ext cx="11144920" cy="3627730"/>
          </a:xfrm>
        </p:spPr>
        <p:txBody>
          <a:bodyPr wrap="square"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GB" sz="2400" dirty="0">
                <a:latin typeface="Calibri"/>
                <a:ea typeface="Open Sans"/>
                <a:cs typeface="Open Sans"/>
              </a:rPr>
              <a:t>In the context of a medical image classifier for skin lesion detection, interpretability holds greater importance.</a:t>
            </a:r>
          </a:p>
          <a:p>
            <a:pPr marL="0" indent="0">
              <a:buNone/>
            </a:pPr>
            <a:r>
              <a:rPr lang="en-GB" sz="2400" dirty="0">
                <a:latin typeface="Calibri"/>
                <a:ea typeface="Open Sans"/>
                <a:cs typeface="Open Sans"/>
              </a:rPr>
              <a:t>Example XAI methods: </a:t>
            </a:r>
          </a:p>
          <a:p>
            <a:pPr>
              <a:buFontTx/>
              <a:buChar char="-"/>
            </a:pPr>
            <a:r>
              <a:rPr lang="en-GB" sz="2400" dirty="0">
                <a:latin typeface="Calibri"/>
                <a:ea typeface="Open Sans"/>
                <a:cs typeface="Open Sans"/>
              </a:rPr>
              <a:t>Saliency</a:t>
            </a:r>
          </a:p>
          <a:p>
            <a:pPr>
              <a:buFontTx/>
              <a:buChar char="-"/>
            </a:pPr>
            <a:r>
              <a:rPr lang="en-GB" sz="2400" dirty="0">
                <a:latin typeface="Calibri"/>
                <a:ea typeface="Open Sans"/>
                <a:cs typeface="Open Sans"/>
              </a:rPr>
              <a:t> </a:t>
            </a:r>
            <a:r>
              <a:rPr lang="en-GB" sz="2400" dirty="0" err="1">
                <a:latin typeface="Calibri"/>
                <a:ea typeface="Open Sans"/>
                <a:cs typeface="Open Sans"/>
              </a:rPr>
              <a:t>DeconcNet</a:t>
            </a:r>
            <a:endParaRPr lang="en-GB" sz="2400" dirty="0">
              <a:latin typeface="Calibri"/>
              <a:ea typeface="Open Sans"/>
              <a:cs typeface="Open Sans"/>
            </a:endParaRPr>
          </a:p>
          <a:p>
            <a:pPr>
              <a:buFontTx/>
              <a:buChar char="-"/>
            </a:pPr>
            <a:r>
              <a:rPr lang="en-GB" sz="2400" dirty="0">
                <a:latin typeface="Calibri"/>
                <a:ea typeface="Open Sans"/>
                <a:cs typeface="Open Sans"/>
              </a:rPr>
              <a:t>Gradient Input</a:t>
            </a:r>
          </a:p>
          <a:p>
            <a:pPr>
              <a:buFontTx/>
              <a:buChar char="-"/>
            </a:pPr>
            <a:r>
              <a:rPr lang="en-GB" sz="2400" dirty="0">
                <a:latin typeface="Calibri"/>
                <a:ea typeface="Open Sans"/>
                <a:cs typeface="Open Sans"/>
              </a:rPr>
              <a:t>Guided Backpropagation</a:t>
            </a:r>
          </a:p>
          <a:p>
            <a:pPr>
              <a:buFontTx/>
              <a:buChar char="-"/>
            </a:pPr>
            <a:r>
              <a:rPr lang="en-GB" sz="2400" dirty="0">
                <a:latin typeface="Calibri"/>
                <a:ea typeface="Open Sans"/>
                <a:cs typeface="Open Sans"/>
              </a:rPr>
              <a:t>Grad-CAM</a:t>
            </a:r>
          </a:p>
          <a:p>
            <a:pPr marL="0" indent="-29210"/>
            <a:endParaRPr lang="en-GB" sz="2000" dirty="0">
              <a:latin typeface="Calibri"/>
              <a:ea typeface="Open Sans"/>
              <a:cs typeface="Open Sans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Open Sans Semibold"/>
                <a:ea typeface="Open Sans Semibold"/>
                <a:cs typeface="Open Sans Semibold"/>
              </a:rPr>
              <a:t>Model Interpretability</a:t>
            </a:r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7</a:t>
            </a:fld>
            <a:endParaRPr lang="nl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1EFA9F-1101-9544-0A79-977648500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8043" y="2523523"/>
            <a:ext cx="6657474" cy="32134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F53ECF-7B85-7F9B-91A2-1C3D2D39646A}"/>
              </a:ext>
            </a:extLst>
          </p:cNvPr>
          <p:cNvSpPr txBox="1"/>
          <p:nvPr/>
        </p:nvSpPr>
        <p:spPr>
          <a:xfrm>
            <a:off x="4813738" y="5906814"/>
            <a:ext cx="220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99578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859" y="677729"/>
            <a:ext cx="11144922" cy="471498"/>
          </a:xfrm>
        </p:spPr>
        <p:txBody>
          <a:bodyPr/>
          <a:lstStyle/>
          <a:p>
            <a:r>
              <a:rPr lang="en-US" dirty="0"/>
              <a:t>Responsible AI(2)</a:t>
            </a:r>
            <a:endParaRPr lang="nl-NL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990023"/>
            <a:ext cx="11144920" cy="3627730"/>
          </a:xfrm>
        </p:spPr>
        <p:txBody>
          <a:bodyPr wrap="square"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GB" sz="2400" dirty="0">
                <a:latin typeface="Calibri"/>
                <a:ea typeface="Open Sans"/>
                <a:cs typeface="Open Sans"/>
              </a:rPr>
              <a:t>.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.</a:t>
            </a:r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8</a:t>
            </a:fld>
            <a:endParaRPr lang="nl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93776F-B418-89B1-3C5C-840729BAABC4}"/>
              </a:ext>
            </a:extLst>
          </p:cNvPr>
          <p:cNvSpPr txBox="1"/>
          <p:nvPr/>
        </p:nvSpPr>
        <p:spPr>
          <a:xfrm>
            <a:off x="509198" y="20554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Other </a:t>
            </a:r>
            <a:r>
              <a:rPr lang="en-NL" dirty="0"/>
              <a:t>XAI methods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019670-98B6-AB29-17DC-B810FC332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17" y="2490255"/>
            <a:ext cx="3474559" cy="35534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EC3233-4119-C99E-0F1D-7D03AEAFD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634" y="2490255"/>
            <a:ext cx="3474559" cy="35534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F6756C-3E73-2A5D-C3EE-611C91539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222" y="2490255"/>
            <a:ext cx="3474559" cy="354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633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Human-Centered AI</a:t>
            </a:r>
            <a:endParaRPr lang="nl-NL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2265" y="2137940"/>
            <a:ext cx="5265611" cy="3627730"/>
          </a:xfrm>
        </p:spPr>
        <p:txBody>
          <a:bodyPr wrap="square" lIns="91440" tIns="45720" rIns="91440" bIns="45720" anchor="t">
            <a:noAutofit/>
          </a:bodyPr>
          <a:lstStyle/>
          <a:p>
            <a:pPr marL="0" indent="-29210"/>
            <a:r>
              <a:rPr lang="en-GB" sz="2400" b="1" dirty="0">
                <a:latin typeface="Calibri"/>
                <a:ea typeface="Open Sans"/>
                <a:cs typeface="Open Sans"/>
              </a:rPr>
              <a:t>Results of think-aloud study: </a:t>
            </a:r>
          </a:p>
          <a:p>
            <a:pPr marL="0" indent="0">
              <a:buNone/>
            </a:pPr>
            <a:r>
              <a:rPr lang="en-GB" sz="2400" dirty="0">
                <a:latin typeface="Calibri"/>
                <a:ea typeface="Open Sans"/>
                <a:cs typeface="Open Sans"/>
              </a:rPr>
              <a:t>- Mostly positive </a:t>
            </a:r>
          </a:p>
          <a:p>
            <a:pPr>
              <a:buFontTx/>
              <a:buChar char="-"/>
            </a:pPr>
            <a:r>
              <a:rPr lang="en-GB" sz="2400" dirty="0">
                <a:latin typeface="Calibri"/>
                <a:ea typeface="Open Sans"/>
                <a:cs typeface="Open Sans"/>
              </a:rPr>
              <a:t>Users knew what to do</a:t>
            </a:r>
          </a:p>
          <a:p>
            <a:pPr>
              <a:buFontTx/>
              <a:buChar char="-"/>
            </a:pPr>
            <a:r>
              <a:rPr lang="en-GB" sz="2400" dirty="0">
                <a:latin typeface="Calibri"/>
                <a:ea typeface="Open Sans"/>
                <a:cs typeface="Open Sans"/>
              </a:rPr>
              <a:t>Confusion with the buttons</a:t>
            </a:r>
          </a:p>
          <a:p>
            <a:r>
              <a:rPr lang="en-GB" sz="2400" b="1" dirty="0">
                <a:latin typeface="Calibri"/>
                <a:ea typeface="Open Sans"/>
                <a:cs typeface="Open Sans"/>
              </a:rPr>
              <a:t>A/B test:</a:t>
            </a:r>
          </a:p>
          <a:p>
            <a:pPr>
              <a:buFontTx/>
              <a:buChar char="-"/>
            </a:pPr>
            <a:r>
              <a:rPr lang="en-GB" sz="2400" dirty="0">
                <a:latin typeface="Calibri"/>
                <a:ea typeface="Open Sans"/>
                <a:cs typeface="Open Sans"/>
              </a:rPr>
              <a:t> Both positive and negative feedback</a:t>
            </a:r>
          </a:p>
          <a:p>
            <a:pPr>
              <a:buFontTx/>
              <a:buChar char="-"/>
            </a:pPr>
            <a:r>
              <a:rPr lang="en-GB" sz="2400" dirty="0">
                <a:latin typeface="Calibri"/>
                <a:ea typeface="Open Sans"/>
                <a:cs typeface="Open Sans"/>
              </a:rPr>
              <a:t> Most of the testers did not understand</a:t>
            </a:r>
          </a:p>
          <a:p>
            <a:pPr marL="0" indent="0">
              <a:buNone/>
            </a:pPr>
            <a:r>
              <a:rPr lang="en-GB" sz="2400" dirty="0">
                <a:latin typeface="Calibri"/>
                <a:ea typeface="Open Sans"/>
                <a:cs typeface="Open Sans"/>
              </a:rPr>
              <a:t> the exact purpose of the application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Study</a:t>
            </a:r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9</a:t>
            </a:fld>
            <a:endParaRPr lang="nl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E78DF9-9C41-7F8E-D079-95BA0E490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493" y="655303"/>
            <a:ext cx="2746949" cy="51944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BE9930-CB60-7DDD-8A03-C0D54BB9D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1676" y="655303"/>
            <a:ext cx="2871537" cy="519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95968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IDE">
  <a:themeElements>
    <a:clrScheme name="Aangepast 2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74072DD1-003A-498D-805F-6F12813DF1F1}"/>
    </a:ext>
  </a:extLst>
</a:theme>
</file>

<file path=ppt/theme/theme2.xml><?xml version="1.0" encoding="utf-8"?>
<a:theme xmlns:a="http://schemas.openxmlformats.org/drawingml/2006/main" name="TEXT SLIDE">
  <a:themeElements>
    <a:clrScheme name="BUas Thema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00B7ED"/>
      </a:accent1>
      <a:accent2>
        <a:srgbClr val="EC7C30"/>
      </a:accent2>
      <a:accent3>
        <a:srgbClr val="FDFFFE"/>
      </a:accent3>
      <a:accent4>
        <a:srgbClr val="FDFFFE"/>
      </a:accent4>
      <a:accent5>
        <a:srgbClr val="FDFFFE"/>
      </a:accent5>
      <a:accent6>
        <a:srgbClr val="FDFFFE"/>
      </a:accent6>
      <a:hlink>
        <a:srgbClr val="FDFFFE"/>
      </a:hlink>
      <a:folHlink>
        <a:srgbClr val="EC7C3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858C82BB-7DD2-4828-892B-C2A10CE3C946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A52CA50584BF488122D994667539A7" ma:contentTypeVersion="15" ma:contentTypeDescription="Create a new document." ma:contentTypeScope="" ma:versionID="b1167ae05a29f33adc8df784009c5006">
  <xsd:schema xmlns:xsd="http://www.w3.org/2001/XMLSchema" xmlns:xs="http://www.w3.org/2001/XMLSchema" xmlns:p="http://schemas.microsoft.com/office/2006/metadata/properties" xmlns:ns3="642c5d84-45cb-4ada-8f64-f4d922ba0271" xmlns:ns4="e73bb688-cc75-46ba-af66-7ec14ec8d1d8" targetNamespace="http://schemas.microsoft.com/office/2006/metadata/properties" ma:root="true" ma:fieldsID="a0e906d70c137427589f6ee61f587d71" ns3:_="" ns4:_="">
    <xsd:import namespace="642c5d84-45cb-4ada-8f64-f4d922ba0271"/>
    <xsd:import namespace="e73bb688-cc75-46ba-af66-7ec14ec8d1d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3:MediaServiceDateTaken" minOccurs="0"/>
                <xsd:element ref="ns3:MediaServiceSystemTag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2c5d84-45cb-4ada-8f64-f4d922ba02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3bb688-cc75-46ba-af66-7ec14ec8d1d8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42c5d84-45cb-4ada-8f64-f4d922ba0271" xsi:nil="true"/>
  </documentManagement>
</p:properties>
</file>

<file path=customXml/itemProps1.xml><?xml version="1.0" encoding="utf-8"?>
<ds:datastoreItem xmlns:ds="http://schemas.openxmlformats.org/officeDocument/2006/customXml" ds:itemID="{DBDE96B7-2B32-41BB-94C3-26DDC5AA149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C3601D6-2E4A-44D6-8458-D7003B6127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42c5d84-45cb-4ada-8f64-f4d922ba0271"/>
    <ds:schemaRef ds:uri="e73bb688-cc75-46ba-af66-7ec14ec8d1d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8080B34-2E67-4CAF-8EF6-72F240EC50BC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642c5d84-45cb-4ada-8f64-f4d922ba0271"/>
    <ds:schemaRef ds:uri="e73bb688-cc75-46ba-af66-7ec14ec8d1d8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BUas Powerpoint</Template>
  <TotalTime>214</TotalTime>
  <Words>373</Words>
  <Application>Microsoft Office PowerPoint</Application>
  <PresentationFormat>Widescreen</PresentationFormat>
  <Paragraphs>87</Paragraphs>
  <Slides>11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Open Sans</vt:lpstr>
      <vt:lpstr>Open Sans SemiBold</vt:lpstr>
      <vt:lpstr>Open Sans SemiBold</vt:lpstr>
      <vt:lpstr>TITLE SIDE</vt:lpstr>
      <vt:lpstr>TEXT SLIDE</vt:lpstr>
      <vt:lpstr>Faster and more accurate Skin Cancer Identification</vt:lpstr>
      <vt:lpstr>Project Pitch</vt:lpstr>
      <vt:lpstr>Problem Overview</vt:lpstr>
      <vt:lpstr>Model Overview</vt:lpstr>
      <vt:lpstr>Model Performance</vt:lpstr>
      <vt:lpstr>Demo</vt:lpstr>
      <vt:lpstr>Model Interpretability</vt:lpstr>
      <vt:lpstr>.</vt:lpstr>
      <vt:lpstr>User Study</vt:lpstr>
      <vt:lpstr>Demo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Heijligers, Bram</dc:creator>
  <cp:lastModifiedBy>Vicheva, Victoria (233182)</cp:lastModifiedBy>
  <cp:revision>88</cp:revision>
  <dcterms:created xsi:type="dcterms:W3CDTF">2022-12-20T17:29:36Z</dcterms:created>
  <dcterms:modified xsi:type="dcterms:W3CDTF">2024-04-12T12:34:51Z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0x010100BCA52CA50584BF488122D994667539A7</vt:lpwstr>
  </property>
  <property fmtid="{D5CDD505-2E9C-101B-9397-08002B2CF9AE}" pid="3" name="MediaServiceImageTags">
    <vt:lpwstr/>
  </property>
</Properties>
</file>